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23" r:id="rId4"/>
    <p:sldId id="516" r:id="rId5"/>
    <p:sldId id="517" r:id="rId6"/>
    <p:sldId id="524" r:id="rId7"/>
    <p:sldId id="525" r:id="rId8"/>
    <p:sldId id="518" r:id="rId9"/>
    <p:sldId id="519" r:id="rId10"/>
    <p:sldId id="520" r:id="rId11"/>
    <p:sldId id="521" r:id="rId12"/>
    <p:sldId id="528" r:id="rId13"/>
    <p:sldId id="527" r:id="rId14"/>
    <p:sldId id="477" r:id="rId15"/>
    <p:sldId id="399" r:id="rId16"/>
    <p:sldId id="409" r:id="rId17"/>
    <p:sldId id="481" r:id="rId18"/>
    <p:sldId id="482" r:id="rId19"/>
    <p:sldId id="5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8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6/Formatters/webapp/util/lifeSaver.js" TargetMode="External"/><Relationship Id="rId5" Type="http://schemas.openxmlformats.org/officeDocument/2006/relationships/hyperlink" Target="https://github.com/soyuztechnologies/UI5MicroExcel/blob/master/Day%206/Formatters/webapp/controller/MyView.controller.js" TargetMode="External"/><Relationship Id="rId4" Type="http://schemas.openxmlformats.org/officeDocument/2006/relationships/hyperlink" Target="https://github.com/soyuztechnologies/UI5MicroExcel/blob/master/Day%206/Formatters/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png"/><Relationship Id="rId4" Type="http://schemas.openxmlformats.org/officeDocument/2006/relationships/image" Target="../media/image17.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6/DynamicAggregationBinding/webapp/controller/MyView.controller.js" TargetMode="External"/><Relationship Id="rId4" Type="http://schemas.openxmlformats.org/officeDocument/2006/relationships/hyperlink" Target="https://github.com/soyuztechnologies/UI5MicroExcel/blob/master/Day%206/DynamicAggregationBinding/webapp/view/MyView.view.x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6/ElementBinding/webapp/controller/MyView.controller.js" TargetMode="External"/><Relationship Id="rId4" Type="http://schemas.openxmlformats.org/officeDocument/2006/relationships/hyperlink" Target="https://github.com/soyuztechnologies/UI5MicroExcel/blob/master/Day%206/ElementBinding/webapp/view/MyView.view.x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UI5MicroExcel/blob/master/Day%206/XML%20Model/webapp/model/mockdata/mydata.xml"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6/XML%20Model/webapp/model/models.js" TargetMode="External"/><Relationship Id="rId5" Type="http://schemas.openxmlformats.org/officeDocument/2006/relationships/hyperlink" Target="https://github.com/soyuztechnologies/UI5MicroExcel/blob/master/Day%206/XML%20Model/webapp/controller/MyView.controller.js" TargetMode="External"/><Relationship Id="rId4" Type="http://schemas.openxmlformats.org/officeDocument/2006/relationships/hyperlink" Target="https://github.com/soyuztechnologies/UI5MicroExcel/blob/master/Day%206/XML%20Model/webapp/view/MyView.view.x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UI5MicroExcel/blob/master/Day%206/Resource%20Model/webapp/i18n/i18n_hi.propertie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6/Resource%20Model/webapp/i18n/i18n.properties" TargetMode="External"/><Relationship Id="rId5" Type="http://schemas.openxmlformats.org/officeDocument/2006/relationships/hyperlink" Target="https://github.com/soyuztechnologies/UI5MicroExcel/blob/master/Day%206/Resource%20Model/webapp/controller/MyView.controller.js" TargetMode="External"/><Relationship Id="rId4" Type="http://schemas.openxmlformats.org/officeDocument/2006/relationships/hyperlink" Target="https://github.com/soyuztechnologies/UI5MicroExcel/blob/master/Day%206/Resource%20Model/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Dynamic Aggregation Binding</a:t>
            </a:r>
          </a:p>
          <a:p>
            <a:pPr marL="285750" indent="-285750">
              <a:buFont typeface="Arial" panose="020B0604020202020204" pitchFamily="34" charset="0"/>
              <a:buChar char="•"/>
            </a:pPr>
            <a:r>
              <a:rPr lang="en-US" dirty="0"/>
              <a:t>Element Binding </a:t>
            </a:r>
          </a:p>
          <a:p>
            <a:pPr marL="285750" indent="-285750">
              <a:buFont typeface="Arial" panose="020B0604020202020204" pitchFamily="34" charset="0"/>
              <a:buChar char="•"/>
            </a:pPr>
            <a:r>
              <a:rPr lang="en-US" dirty="0"/>
              <a:t>XML Model</a:t>
            </a:r>
          </a:p>
          <a:p>
            <a:pPr marL="285750" indent="-285750">
              <a:buFont typeface="Arial" panose="020B0604020202020204" pitchFamily="34" charset="0"/>
              <a:buChar char="•"/>
            </a:pPr>
            <a:r>
              <a:rPr lang="en-US" dirty="0"/>
              <a:t>Resource model in UI5</a:t>
            </a:r>
          </a:p>
          <a:p>
            <a:pPr marL="285750" indent="-285750">
              <a:buFont typeface="Arial" panose="020B0604020202020204" pitchFamily="34" charset="0"/>
              <a:buChar char="•"/>
            </a:pPr>
            <a:r>
              <a:rPr lang="en-US" dirty="0"/>
              <a:t>Multi-Language Support of the App</a:t>
            </a:r>
          </a:p>
          <a:p>
            <a:pPr marL="285750" indent="-285750">
              <a:buFont typeface="Arial" panose="020B0604020202020204" pitchFamily="34" charset="0"/>
              <a:buChar char="•"/>
            </a:pPr>
            <a:r>
              <a:rPr lang="en-US" dirty="0"/>
              <a:t>Formatter in UI5</a:t>
            </a:r>
          </a:p>
          <a:p>
            <a:pPr marL="285750" indent="-285750">
              <a:buFont typeface="Arial" panose="020B0604020202020204" pitchFamily="34" charset="0"/>
              <a:buChar char="•"/>
            </a:pPr>
            <a:r>
              <a:rPr lang="en-US" dirty="0"/>
              <a:t>User Experience and User Interface</a:t>
            </a:r>
          </a:p>
          <a:p>
            <a:pPr marL="285750" indent="-285750">
              <a:buFont typeface="Arial" panose="020B0604020202020204" pitchFamily="34" charset="0"/>
              <a:buChar char="•"/>
            </a:pPr>
            <a:r>
              <a:rPr lang="en-US" dirty="0"/>
              <a:t>Introduction to Fiori</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35984" cy="5908797"/>
          </a:xfrm>
          <a:prstGeom prst="rect">
            <a:avLst/>
          </a:prstGeom>
          <a:noFill/>
        </p:spPr>
        <p:txBody>
          <a:bodyPr wrap="square" rtlCol="0">
            <a:spAutoFit/>
          </a:bodyPr>
          <a:lstStyle/>
          <a:p>
            <a:pPr algn="just"/>
            <a:r>
              <a:rPr lang="en-US" b="0" i="0" dirty="0">
                <a:solidFill>
                  <a:srgbClr val="32363A"/>
                </a:solidFill>
                <a:effectLst/>
              </a:rPr>
              <a:t>The XML model allows to bind controls to XML data. It is a client-side model intended for small datasets, which are completely available on the client. The XML model does not contain mechanisms for server-based paging or loading of deltas. It supports two-way binding.</a:t>
            </a:r>
          </a:p>
          <a:p>
            <a:pPr algn="just"/>
            <a:r>
              <a:rPr lang="en-US" b="0" i="0" dirty="0">
                <a:solidFill>
                  <a:srgbClr val="32363A"/>
                </a:solidFill>
                <a:effectLst/>
              </a:rPr>
              <a:t>To instantiate the model, use the following code:</a:t>
            </a:r>
            <a:endParaRPr lang="en-US" dirty="0">
              <a:solidFill>
                <a:srgbClr val="32363A"/>
              </a:solidFill>
            </a:endParaRPr>
          </a:p>
          <a:p>
            <a:pPr algn="just"/>
            <a:r>
              <a:rPr lang="en-US" dirty="0">
                <a:solidFill>
                  <a:srgbClr val="32363A"/>
                </a:solidFill>
              </a:rPr>
              <a:t>	</a:t>
            </a:r>
            <a:r>
              <a:rPr lang="en-US" b="0" i="0" dirty="0">
                <a:solidFill>
                  <a:srgbClr val="0000FF"/>
                </a:solidFill>
                <a:effectLst/>
              </a:rPr>
              <a:t>var</a:t>
            </a:r>
            <a:r>
              <a:rPr lang="en-US" b="0" i="0" dirty="0">
                <a:solidFill>
                  <a:srgbClr val="32363A"/>
                </a:solidFill>
                <a:effectLst/>
              </a:rPr>
              <a:t> oModel = </a:t>
            </a:r>
            <a:r>
              <a:rPr lang="en-US" b="0" i="0" dirty="0">
                <a:solidFill>
                  <a:srgbClr val="0000FF"/>
                </a:solidFill>
                <a:effectLst/>
              </a:rPr>
              <a:t>new</a:t>
            </a:r>
            <a:r>
              <a:rPr lang="en-US" b="0" i="0" dirty="0">
                <a:solidFill>
                  <a:srgbClr val="32363A"/>
                </a:solidFill>
                <a:effectLst/>
              </a:rPr>
              <a:t> sap.ui.model.xml.XMLModel();</a:t>
            </a:r>
          </a:p>
          <a:p>
            <a:pPr algn="just"/>
            <a:r>
              <a:rPr lang="en-US" b="0" i="0" dirty="0">
                <a:solidFill>
                  <a:srgbClr val="32363A"/>
                </a:solidFill>
                <a:effectLst/>
              </a:rPr>
              <a:t>The XML model allows to bind controls to XML data. It is a client-side model intended for small data sets, which are completely available on the client. The XML model does not contain mechanisms for server-based paging or loading of deltas. It supports two-way binding.</a:t>
            </a:r>
          </a:p>
          <a:p>
            <a:pPr algn="just"/>
            <a:endParaRPr lang="en-US" dirty="0">
              <a:solidFill>
                <a:srgbClr val="32363A"/>
              </a:solidFill>
            </a:endParaRPr>
          </a:p>
          <a:p>
            <a:pPr algn="just"/>
            <a:r>
              <a:rPr lang="en-US" b="1" dirty="0">
                <a:solidFill>
                  <a:srgbClr val="32363A"/>
                </a:solidFill>
              </a:rPr>
              <a:t>Setting/Loading Data in XML Model</a:t>
            </a:r>
          </a:p>
          <a:p>
            <a:pPr algn="just"/>
            <a:r>
              <a:rPr lang="en-US" dirty="0">
                <a:solidFill>
                  <a:srgbClr val="32363A"/>
                </a:solidFill>
              </a:rPr>
              <a:t>In xml model data can be loaded by using the following syntax:</a:t>
            </a:r>
          </a:p>
          <a:p>
            <a:pPr algn="just"/>
            <a:r>
              <a:rPr lang="en-US" dirty="0">
                <a:solidFill>
                  <a:srgbClr val="32363A"/>
                </a:solidFill>
              </a:rPr>
              <a:t>	</a:t>
            </a:r>
            <a:r>
              <a:rPr lang="en-US" b="0" i="0" dirty="0">
                <a:solidFill>
                  <a:srgbClr val="0000FF"/>
                </a:solidFill>
                <a:effectLst/>
                <a:latin typeface="Menlo"/>
              </a:rPr>
              <a:t>oModel</a:t>
            </a:r>
            <a:r>
              <a:rPr lang="en-US" b="0" i="0" dirty="0">
                <a:solidFill>
                  <a:srgbClr val="32363A"/>
                </a:solidFill>
                <a:effectLst/>
                <a:latin typeface="Menlo"/>
              </a:rPr>
              <a:t>.loadData("</a:t>
            </a:r>
            <a:r>
              <a:rPr lang="en-US" b="0" i="0" dirty="0">
                <a:solidFill>
                  <a:srgbClr val="0000FF"/>
                </a:solidFill>
                <a:effectLst/>
                <a:latin typeface="Menlo"/>
              </a:rPr>
              <a:t>data</a:t>
            </a:r>
            <a:r>
              <a:rPr lang="en-US" b="0" i="0" dirty="0">
                <a:solidFill>
                  <a:srgbClr val="32363A"/>
                </a:solidFill>
                <a:effectLst/>
                <a:latin typeface="Menlo"/>
              </a:rPr>
              <a:t>.xml");</a:t>
            </a:r>
          </a:p>
          <a:p>
            <a:pPr algn="just"/>
            <a:endParaRPr lang="en-US" dirty="0">
              <a:solidFill>
                <a:srgbClr val="32363A"/>
              </a:solidFill>
              <a:latin typeface="Menlo"/>
            </a:endParaRPr>
          </a:p>
          <a:p>
            <a:pPr algn="just"/>
            <a:r>
              <a:rPr lang="en-US" dirty="0">
                <a:solidFill>
                  <a:srgbClr val="32363A"/>
                </a:solidFill>
                <a:latin typeface="Menlo"/>
              </a:rPr>
              <a:t>To set the data in XML model we can use the following syntax:</a:t>
            </a:r>
          </a:p>
          <a:p>
            <a:pPr algn="just"/>
            <a:r>
              <a:rPr lang="en-US" dirty="0">
                <a:solidFill>
                  <a:srgbClr val="32363A"/>
                </a:solidFill>
                <a:latin typeface="Menlo"/>
              </a:rPr>
              <a:t>	</a:t>
            </a:r>
            <a:r>
              <a:rPr lang="en-US" b="0" i="0" dirty="0">
                <a:solidFill>
                  <a:srgbClr val="0000FF"/>
                </a:solidFill>
                <a:effectLst/>
                <a:latin typeface="Menlo"/>
              </a:rPr>
              <a:t>oModel</a:t>
            </a:r>
            <a:r>
              <a:rPr lang="en-US" b="0" i="0" dirty="0">
                <a:solidFill>
                  <a:srgbClr val="32363A"/>
                </a:solidFill>
                <a:effectLst/>
                <a:latin typeface="Menlo"/>
              </a:rPr>
              <a:t>.setData(</a:t>
            </a:r>
            <a:r>
              <a:rPr lang="en-US" b="0" i="0" dirty="0">
                <a:solidFill>
                  <a:srgbClr val="0000FF"/>
                </a:solidFill>
                <a:effectLst/>
                <a:latin typeface="Menlo"/>
              </a:rPr>
              <a:t>oXMLDocument</a:t>
            </a:r>
            <a:r>
              <a:rPr lang="en-US" b="0" i="0" dirty="0">
                <a:solidFill>
                  <a:srgbClr val="32363A"/>
                </a:solidFill>
                <a:effectLst/>
                <a:latin typeface="Menlo"/>
              </a:rPr>
              <a:t>);</a:t>
            </a:r>
          </a:p>
          <a:p>
            <a:pPr algn="just"/>
            <a:r>
              <a:rPr lang="en-US" dirty="0">
                <a:solidFill>
                  <a:srgbClr val="32363A"/>
                </a:solidFill>
                <a:latin typeface="Menlo"/>
              </a:rPr>
              <a:t>Ex: </a:t>
            </a:r>
          </a:p>
          <a:p>
            <a:pPr algn="just"/>
            <a:r>
              <a:rPr lang="en-US" dirty="0">
                <a:solidFill>
                  <a:srgbClr val="32363A"/>
                </a:solidFill>
                <a:latin typeface="Menlo"/>
              </a:rPr>
              <a:t>	</a:t>
            </a:r>
            <a:r>
              <a:rPr lang="en-US" b="0" i="0" dirty="0">
                <a:solidFill>
                  <a:srgbClr val="32363A"/>
                </a:solidFill>
                <a:effectLst/>
                <a:latin typeface="Menlo"/>
              </a:rPr>
              <a:t>oModel.setXML("</a:t>
            </a:r>
            <a:r>
              <a:rPr lang="en-US" b="0" i="0" dirty="0">
                <a:solidFill>
                  <a:srgbClr val="2B91AF"/>
                </a:solidFill>
                <a:effectLst/>
                <a:latin typeface="Menlo"/>
              </a:rPr>
              <a:t>&lt;?xml version=\"1.0\"?&gt;</a:t>
            </a:r>
            <a:r>
              <a:rPr lang="en-US" b="0" i="0" dirty="0">
                <a:solidFill>
                  <a:srgbClr val="0000FF"/>
                </a:solidFill>
                <a:effectLst/>
                <a:latin typeface="Menlo"/>
              </a:rPr>
              <a:t>&lt;some&gt;&lt;xml&gt;</a:t>
            </a:r>
            <a:r>
              <a:rPr lang="en-US" b="0" i="0" dirty="0">
                <a:solidFill>
                  <a:srgbClr val="32363A"/>
                </a:solidFill>
                <a:effectLst/>
                <a:latin typeface="Menlo"/>
              </a:rPr>
              <a:t>data</a:t>
            </a:r>
            <a:r>
              <a:rPr lang="en-US" b="0" i="0" dirty="0">
                <a:solidFill>
                  <a:srgbClr val="0000FF"/>
                </a:solidFill>
                <a:effectLst/>
                <a:latin typeface="Menlo"/>
              </a:rPr>
              <a:t>&lt;/xml&gt;&lt;/some&gt;</a:t>
            </a:r>
            <a:r>
              <a:rPr lang="en-US" b="0" i="0" dirty="0">
                <a:solidFill>
                  <a:srgbClr val="32363A"/>
                </a:solidFill>
                <a:effectLst/>
                <a:latin typeface="Menlo"/>
              </a:rPr>
              <a:t>");</a:t>
            </a:r>
          </a:p>
          <a:p>
            <a:pPr algn="just"/>
            <a:r>
              <a:rPr lang="en-US" sz="1799" dirty="0">
                <a:solidFill>
                  <a:prstClr val="black"/>
                </a:solidFill>
                <a:latin typeface="Calibri"/>
              </a:rPr>
              <a:t>The data of model is of type XML always, since all the data values are treated as string data type the binding of other data types will create issues. These issues can be solved by adding more code hence to reduce these extra coding its recommended to use JSON model. E.g., smoker property of our employee example was treated as string which cause binding failure with check box’s </a:t>
            </a:r>
            <a:r>
              <a:rPr lang="en-US" sz="1799" b="1" dirty="0">
                <a:solidFill>
                  <a:prstClr val="black"/>
                </a:solidFill>
                <a:latin typeface="Calibri"/>
              </a:rPr>
              <a:t>selected </a:t>
            </a:r>
            <a:r>
              <a:rPr lang="en-US" sz="1799" dirty="0">
                <a:solidFill>
                  <a:prstClr val="black"/>
                </a:solidFill>
                <a:latin typeface="Calibri"/>
              </a:rPr>
              <a:t>property. Therefore, preferred model is always JSON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23221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BBEA43B6-A2BA-45B6-B4B1-28154954D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635" y="1794752"/>
            <a:ext cx="4342986" cy="43429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see how to create an XML model. </a:t>
            </a:r>
          </a:p>
          <a:p>
            <a:r>
              <a:rPr lang="en-US" dirty="0"/>
              <a:t>Then we see how to load data form xml file.</a:t>
            </a:r>
          </a:p>
          <a:p>
            <a:endParaRPr lang="en-US" dirty="0"/>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models.js</a:t>
            </a:r>
            <a:endParaRPr lang="en-US" dirty="0"/>
          </a:p>
          <a:p>
            <a:pPr marL="285750" indent="-285750">
              <a:buFontTx/>
              <a:buChar char="-"/>
            </a:pPr>
            <a:r>
              <a:rPr lang="en-US" dirty="0">
                <a:hlinkClick r:id="rId7"/>
              </a:rPr>
              <a:t>mydata.xml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8890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MyXML.view.xml</a:t>
            </a:r>
            <a:endParaRPr lang="en-US" dirty="0"/>
          </a:p>
          <a:p>
            <a:pPr marL="285750" indent="-285750" algn="just">
              <a:buFontTx/>
              <a:buChar char="-"/>
            </a:pPr>
            <a:r>
              <a:rPr lang="en-US" dirty="0">
                <a:hlinkClick r:id="rId5"/>
              </a:rPr>
              <a:t>MyXML.controller.js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12633</TotalTime>
  <Words>1302</Words>
  <Application>Microsoft Office PowerPoint</Application>
  <PresentationFormat>Widescreen</PresentationFormat>
  <Paragraphs>157</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Cooper Black</vt:lpstr>
      <vt:lpstr>Menlo</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1031</cp:revision>
  <dcterms:created xsi:type="dcterms:W3CDTF">2016-07-10T03:33:26Z</dcterms:created>
  <dcterms:modified xsi:type="dcterms:W3CDTF">2021-12-15T08:11:51Z</dcterms:modified>
</cp:coreProperties>
</file>